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3" r:id="rId2"/>
    <p:sldId id="280" r:id="rId3"/>
    <p:sldId id="281" r:id="rId4"/>
    <p:sldId id="275" r:id="rId5"/>
    <p:sldId id="257" r:id="rId6"/>
    <p:sldId id="258" r:id="rId7"/>
    <p:sldId id="259" r:id="rId8"/>
    <p:sldId id="260" r:id="rId9"/>
    <p:sldId id="282" r:id="rId10"/>
    <p:sldId id="262" r:id="rId11"/>
    <p:sldId id="270" r:id="rId12"/>
    <p:sldId id="27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2" r:id="rId21"/>
    <p:sldId id="276" r:id="rId22"/>
    <p:sldId id="277" r:id="rId23"/>
    <p:sldId id="278" r:id="rId24"/>
    <p:sldId id="279" r:id="rId25"/>
    <p:sldId id="273" r:id="rId26"/>
    <p:sldId id="274" r:id="rId27"/>
    <p:sldId id="26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E01D5-7FBB-4B8D-B705-26A57BE3EA2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32A3B-833B-4894-A4E3-325C07AF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40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32A3B-833B-4894-A4E3-325C07AF32A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0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4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3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4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2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2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64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35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5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1F31-686E-4B73-93BB-DD6B05B76F2E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B461-C95D-4BF6-AD3A-FFEFDDFDC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17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microsoft.com/office/2007/relationships/hdphoto" Target="../media/hdphoto1.wdp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11563" y="4681241"/>
            <a:ext cx="8134350" cy="1666875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НУРГАЛИЕВА ДОЛОРЕС АБИЛДАЕВНА</a:t>
            </a:r>
          </a:p>
          <a:p>
            <a:pPr algn="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педагогических наук,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ст.препод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Рисунок 5" descr="emblem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31789"/>
            <a:ext cx="164306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238374" y="357188"/>
            <a:ext cx="7805957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имени аль-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философии  и политологии</a:t>
            </a:r>
          </a:p>
          <a:p>
            <a:pPr algn="ctr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Кафедра педагогики и образовательного менеджмента</a:t>
            </a:r>
            <a:endParaRPr lang="ru-K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1A052A1-4A9E-4D95-AF45-A46C5D94B426}"/>
              </a:ext>
            </a:extLst>
          </p:cNvPr>
          <p:cNvSpPr txBox="1">
            <a:spLocks/>
          </p:cNvSpPr>
          <p:nvPr/>
        </p:nvSpPr>
        <p:spPr>
          <a:xfrm>
            <a:off x="1318372" y="1939067"/>
            <a:ext cx="10104594" cy="18192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РАЗРАБОТКИ и ПРОВЕДЕНИЯ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СОЦИАЛЬНО-ПЕДАГОГИЧЕСКОГО ТРЕНИНГА (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770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2771538" y="3185521"/>
            <a:ext cx="6302560" cy="38467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упражнений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091" y="226579"/>
            <a:ext cx="3200400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 упражнениям, направленным на эмоциональную атмосферу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018" y="888345"/>
            <a:ext cx="3193473" cy="286232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/>
              <a:t>упражнения на создание: </a:t>
            </a:r>
          </a:p>
          <a:p>
            <a:r>
              <a:rPr lang="ru-RU" dirty="0"/>
              <a:t>• работоспособности группы в начале тренинга; </a:t>
            </a:r>
          </a:p>
          <a:p>
            <a:r>
              <a:rPr lang="ru-RU" dirty="0"/>
              <a:t>• работоспособности группы в начале дня; </a:t>
            </a:r>
          </a:p>
          <a:p>
            <a:r>
              <a:rPr lang="ru-RU" dirty="0"/>
              <a:t>• на поддержание и восстановление работоспособности; </a:t>
            </a:r>
          </a:p>
          <a:p>
            <a:r>
              <a:rPr lang="ru-RU" dirty="0"/>
              <a:t>• на снятие тревожности.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368145" y="226579"/>
            <a:ext cx="3200400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Примеры упражнений содержательного плана: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68144" y="888345"/>
            <a:ext cx="3193473" cy="203132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установление контакта, восприятия и понимание эмоционального состояния другого;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отработку навыков приема и передачи информации;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отработку навыков слушания;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на формирование обратной личностной связи.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91498" y="3427501"/>
            <a:ext cx="3546764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В процедуре-упражнения обозначается: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80661" y="4253345"/>
            <a:ext cx="3768437" cy="203132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/>
              <a:t>1. цель или назначение; </a:t>
            </a:r>
          </a:p>
          <a:p>
            <a:r>
              <a:rPr lang="ru-RU" dirty="0"/>
              <a:t>2. информационная вставка, проводимая от лица ведущего; </a:t>
            </a:r>
          </a:p>
          <a:p>
            <a:r>
              <a:rPr lang="ru-RU" dirty="0"/>
              <a:t>3. содержание процедуры; </a:t>
            </a:r>
          </a:p>
          <a:p>
            <a:r>
              <a:rPr lang="ru-RU" dirty="0"/>
              <a:t>4. примечания для ведущего; </a:t>
            </a:r>
          </a:p>
          <a:p>
            <a:r>
              <a:rPr lang="ru-RU" dirty="0"/>
              <a:t>5. обсуждение в группе (рефлексия).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178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00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Комплектование состава тренинговой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3" y="1161981"/>
            <a:ext cx="5306292" cy="52249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 американцев при комплектовании группы действуют основные 2 принципа: добровольность и информированность.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Оптимальное количество участников 10-14 человек.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Останавливаясь на организационных моментах тренинга нужно отметить, что они могут иметь различные вариации, дополнения и допущения. Это в каждом конкретном случае будет определяться: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спецификой задач и целей, поставленных в тренинге;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содержанием и методами групповой работы;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• возможностями участников.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Основные критерии формировании тренинговой группы: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 Численность группы: допустимая — 6-25 человек, оптимальная — 8-12.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Возраст: допустимый — 18-60, оптимальный — 20-40. </a:t>
            </a: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 Желательно, чтобы участники тренинга принадлежали к одной возрастной группе: 17-30лет, 23-45 лет, 40-60 лет. Если в одной группе окажутся участники 17 и 50 лет, то это вызовет несимметричность отношений, что не способствует успешному общению и работе группы. 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2982" y="1161981"/>
            <a:ext cx="5576453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4.  Пол.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 Рекомендуются гетерогенные группы по полу, лучше, когда мужчин и женщин поровну. Возможно, когда в группе все мужчины или все женщины. Нежелательно все мужчины и одна женщина, и наоборот.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 Статусное положение участников.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 Рекомендуется подбирать группы гомогенные по статусному составу. Не рекомендуется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включать в группу лиц, находящихся в прямом подчинении (чем выше формальный статус, тем выше будет и социометрический).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 Социальный слой.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9. Участники тренинга по возможности должны принадлежать к одному социальному слою.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10. Интеллект.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11. Группа должна быть однородной по интеллектуальному уровню. Особенно это важно для групп интеллектуального тренинга.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12. Степень знакомства. Желательно участие в группе незнакомых людей. На ход группового процесса влияет национальность членов группы, в одной национальной группе больше взаимопонимания. </a:t>
            </a:r>
          </a:p>
        </p:txBody>
      </p:sp>
    </p:spTree>
    <p:extLst>
      <p:ext uri="{BB962C8B-B14F-4D97-AF65-F5344CB8AC3E}">
        <p14:creationId xmlns:p14="http://schemas.microsoft.com/office/powerpoint/2010/main" val="403162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545" y="965832"/>
            <a:ext cx="4371108" cy="757093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рекомендуется включать в группу: 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545" y="2119477"/>
            <a:ext cx="4371108" cy="31452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1. лиц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лечившихся и наблюдавшихся у психиатра;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супругов, близких родственников, лиц устойчиво ненавидящих или обожающих друг друга;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невротиков;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4. лиц с пониженным интеллектом.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1418" y="965832"/>
            <a:ext cx="554874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комплектовании групп возможны индивидуальные беседы с каждым участником с уточнением следующих вопросов: 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1418" y="2853768"/>
            <a:ext cx="4714011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1. что вы ждете от тренинга? </a:t>
            </a:r>
          </a:p>
          <a:p>
            <a:r>
              <a:rPr lang="ru-RU" dirty="0"/>
              <a:t>2. есть ли у вас проблемы в общении? </a:t>
            </a:r>
          </a:p>
          <a:p>
            <a:r>
              <a:rPr lang="ru-RU" dirty="0"/>
              <a:t>3. пожелания относительно направленности работы. 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8257309" y="1722925"/>
            <a:ext cx="0" cy="923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563091" y="1344378"/>
            <a:ext cx="27709" cy="636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66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подбора или разработки упражнений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2946"/>
            <a:ext cx="10515600" cy="512401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Для планирования и проведения упражнений надо учитывать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следующие моменты: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правильный выбор упражнения;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инструктирование перед его выполнением;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остановка и обсуждение упражнения. 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Выбор упражнения. Ориентируемся на следующие аспекты: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Что должно произойти в результате упражнения: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изменение состояния группы как целого;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изменение состояния каждого участника в отдельности;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получить материал для продвижения вперед в содержательном плане; </a:t>
            </a:r>
          </a:p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• отработать одну из задач содержательного плана тренинга.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8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принципы поведения ведущего тренинговой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Для эффективной работы с тренинговой группой руководителю необходимо придерживаться ряда принципов. Перечислим основные из них, и остановимся на характеристике каждого принципа. </a:t>
            </a:r>
          </a:p>
          <a:p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9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Принцип когнитивного поведения тренера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 Тренер должен постоянно контролировать групповую ситуацию. Даже когда все процессы настроены, тренер должен «не спускать глаз» с членов группы. Он всегда должен знать: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на каком этапе и в какой стадии развития находится группа;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какова удовлетворенность участников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</a:t>
            </a:r>
            <a:r>
              <a:rPr 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фрустрирован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какова эффективность групповой структуры;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 уровень притязаний участников;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доминирует, кто изолирован, почему;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 психологический статус каждого члена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каково эмоциональное самочувствие каждого члена группы;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 каждый участник относится к тренеру;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кто сопротивляется, кто забегает вперед;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• как относятся участники друг к другу. </a:t>
            </a:r>
          </a:p>
          <a:p>
            <a:pPr marL="0" indent="0"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Такой тщательный контроль нужен, чтобы: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71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674"/>
            <a:ext cx="10515600" cy="595529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ведущему владеть тренинговой ситуаций;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осуществлять по мере необходимости коррекцию задач тренинга и разъяснение задач участникам.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Разъяснение целей и задач тренинга — это основное в когнитивном поведения ведущего.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Сначала мысль — анализ ситуации — действие — эмоционально выраженное отношение. </a:t>
            </a:r>
          </a:p>
          <a:p>
            <a:pPr marL="0" indent="0" algn="just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Принцип наблюдения и коррекции влияния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Этот принцип созвучен с первым. В нем делается акцент на наблюдение за группой, при этом наблюдение за группой и использование его результатов должно осуществляться в форме невмешательства. Тренер организует группу в самом начале, далее она развивается сама по себе, групповая динамика идет самотеком. Не тренер подстраивает группу к своим заготовкам, а сам подстраивается к группе. Тренер занимает позицию наблюдателя и контролера, он вмешивается только при необходимости. Дача, смена, изменение упражнения. Тренер не навязывает группе свои цели, он достигает целей СПТ исподволь. Он как бы между прочим предлагает свои модели поведения.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Основная задача ведущего — наблюдать групповое развитие и поведение каждого участника, контролировать тренинг, не навязывая свои решения. Тренер вмешивается только в критические моменты: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выраженная чья-то неудовлетворенность,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1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лабилизация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• неподготовленность участников к выполнению взятой роли. </a:t>
            </a: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Не ведущий создает групповые процессы, сами участники группы создают их, тренер — инициатор на начальных этапах групповой динамики, дирижер. </a:t>
            </a:r>
          </a:p>
          <a:p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4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Принцип ориентации на спонтанность группы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Задача тренера добиться атмосферы, когда уже в 1-е часы группы каждый участник начал осознавать свою самостоятельность в какой-либо роли (лидера, ведомого). Ролевая дифференциация каждого участника группы создает спонтанность в развитии процессов СПТ. Если нет ответственности за собственные действия, то не возникает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т.е. обостренное переживание ответственности за своё поведение. Ведущий выступает катализатором групповых процессов, как организатор, как наблюдатель, как контролер.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Задача тренера вовлечь в групповую динамику каждого участника и каждый должен пройти все фазы тренинга.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ориентации на успех в упражнении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Тренер должен быть ориентирован на успех в выполнении упражнений, и должен постоянно поддерживать эту ориентацию в каждом участнике. Преобладание установок не на успех могут служить причиной ранней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лабилизации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Если часть членов группы показывают устойчивую ориентацию на успех, это тоже может мешать, надо уменьшить эту ориентацию, поручить участнику роли, в которых он почувствует себя успешным после преодоления значительных трудностей. Также малейший успех должен быть отмечен, чем больше успех, тем больше мотивация на дальнейшее продолжение тренинга.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Все время, действуя в направлении успеха, тренер должен оставаться эмоционально нейтральным ко всем членам группы, ни кого не выделяя, но должен показывать положительную эмоциональную окраску на групповые процессы.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Факторы, способствующие успешности в СПТ: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активности участников;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доброжелательности;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высокий уровень спонтанности; </a:t>
            </a:r>
          </a:p>
          <a:p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• своевременное прохождение всех фаз СПТ. </a:t>
            </a:r>
          </a:p>
        </p:txBody>
      </p:sp>
    </p:spTree>
    <p:extLst>
      <p:ext uri="{BB962C8B-B14F-4D97-AF65-F5344CB8AC3E}">
        <p14:creationId xmlns:p14="http://schemas.microsoft.com/office/powerpoint/2010/main" val="657085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подведения итогов упражнения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Смысл данного принципа состоит в следующем. Важно четкое окончание после каждого упражнения, сессии, дня. Каждое упражнение должно быть обсуждено после его выполнения. Тренер имеет возможность спросить участников о самочувствии, переживаниях. Все ответы участников обобщаются под позитивным углом. В резюме тренер упоминает активность каждого, обобщает с точки зрения целей тренинга, подчеркивает отдельные мысли, установки, чувства участников группы. </a:t>
            </a:r>
          </a:p>
          <a:p>
            <a:pPr marL="0" indent="0" algn="just"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 индивидуализации целей тренинга</a:t>
            </a: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. Для группы есть общие цели, но чтобы они были достигнуты, надо их приспособить к индивидуальным особенностям каждого участника. Общая цель тренинга должна достигаться путем индивидуализации.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Приемы, способствующие индивидуализации целей тренинга: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1. задания даются не всей группе, а отдельным участникам;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2. упражнения, сюжетная линия игры подбираются в соответствии с индивидуальными чертами личности участников, и с учетом особенностей поведения, которые демонстрируются в группе;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3. ведущий дает обратную связь каждому участнику, исходя из его индивидуальных особенностей. </a:t>
            </a:r>
          </a:p>
          <a:p>
            <a:pPr marL="0" indent="0">
              <a:buNone/>
            </a:pPr>
            <a:r>
              <a:rPr 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Также этот принцип включает в себя тот аспект, что каждый тренер должен использовать в работе лишь те методы, техники, принципы, которые соответствуют его индивидуальным способностям, подбирать группу с учетом своих индивидуальных особенностей. </a:t>
            </a:r>
          </a:p>
          <a:p>
            <a:pPr marL="0" indent="0">
              <a:buNone/>
            </a:pPr>
            <a:endParaRPr 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700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функции ведущего тренинговой группы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1304116"/>
            <a:ext cx="5735782" cy="412649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Существует немалое количество мнений специалистов о ролях, играемых ведущим в группе. Каковы ролевые функции руководителя группы?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К.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Рудестам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выделяет в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психокоррекционных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группах следующие функции ведущего группы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эксперта, катализатора, аранжировщика и образцового участника. 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. Функция эксперта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групповых процессов на уровне одного участника или группы в целом;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простых поведенческих актов; 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комментарии поведения в целом «здесь и теперь», «когда-то и там». 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94765" y="1149928"/>
            <a:ext cx="4973782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Функция катализатора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побуждает группу к действиям;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привлекает внимание участников к чувствам;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побуждает к рефлексии действий;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создание в группе положительной обратной связи;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стимулирует высвобождение индивидуального и группового потенциала. 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Функция дирижера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помогает группе решать проблемы и достигать целей;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регуляция вариантов внутригруппового поведения;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поддержка попыток обсуждения мыслей и чувств, возникающих у участников;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регуляция порога тревожности в группе (умеренная тревожность полезна для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общения). </a:t>
            </a:r>
          </a:p>
        </p:txBody>
      </p:sp>
    </p:spTree>
    <p:extLst>
      <p:ext uri="{BB962C8B-B14F-4D97-AF65-F5344CB8AC3E}">
        <p14:creationId xmlns:p14="http://schemas.microsoft.com/office/powerpoint/2010/main" val="207002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Образец участника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группе обычно участники подражают поведению руководителя, и таким образом, в качестве образцов поведения они выступают не намерено. Согласно С.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Кратохвилу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(1978), можно выделить пять основных </a:t>
            </a:r>
            <a:r>
              <a:rPr lang="ru-RU" sz="2600" u="sng" dirty="0">
                <a:latin typeface="Arial" panose="020B0604020202020204" pitchFamily="34" charset="0"/>
                <a:cs typeface="Arial" panose="020B0604020202020204" pitchFamily="34" charset="0"/>
              </a:rPr>
              <a:t>ролей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ведущего группы: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       1. активный руководитель (инструктор, учитель, режиссер, инициатор и опекун);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       2. аналитик (чаще всего — психоаналитик, характеризующийся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дистанцированием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от участников группы и личностной нейтральностью);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     3. комментатор;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      4. посредник (эксперт, не берущий на себя ответственность за происходящее в группе, но периодически вмешивающийся в групповой процесс и направляющий его); 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     5. член группы (аутентичное лицо со своими индивидуальными особенностями и жизненными проблемами). </a:t>
            </a:r>
          </a:p>
          <a:p>
            <a:pPr marL="0" indent="0" algn="just">
              <a:buNone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8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«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Тренинговые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группы»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ТРЕНИНГОВЫЕ ГРУППЫ— это специально созданные малые группы, участники которых при содействии ведущего-пси­холога включаются в интенсивное общение, ориентирован­ное на оказание помощи каждому в разрешении разнообраз­ных психологических проблем и в самосовершенствовании. 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03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636" y="129599"/>
            <a:ext cx="10515600" cy="48000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проведения тренинга </a:t>
            </a:r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Киркпатрик</a:t>
            </a:r>
            <a:r>
              <a:rPr lang="ru-RU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098752"/>
              </p:ext>
            </p:extLst>
          </p:nvPr>
        </p:nvGraphicFramePr>
        <p:xfrm>
          <a:off x="446809" y="609601"/>
          <a:ext cx="11215254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3276">
                  <a:extLst>
                    <a:ext uri="{9D8B030D-6E8A-4147-A177-3AD203B41FA5}">
                      <a16:colId xmlns:a16="http://schemas.microsoft.com/office/drawing/2014/main" val="582153440"/>
                    </a:ext>
                  </a:extLst>
                </a:gridCol>
                <a:gridCol w="9231978">
                  <a:extLst>
                    <a:ext uri="{9D8B030D-6E8A-4147-A177-3AD203B41FA5}">
                      <a16:colId xmlns:a16="http://schemas.microsoft.com/office/drawing/2014/main" val="1736651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Фазы  проведения в тренинге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6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Получение практического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Выбираются важные практические проблемы, конкретные ситуации. Эта информация требует оценки со стороны тренера. 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задавание вопросов, анализ контекстных ситуаций, групповое решение проблем, разбор конкретных ситуаций, ролевые игры, работа в малых группах.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92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Осмысление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Анализ имеющегося практического опыта и информации, полученной в первой фазе обучения. 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анализ полученной информации, обсуждение в малых группах и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общегрупповые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дискуссии, индивидуальные выступления участников, отчёт о работе малых групп.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40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Обобщение опыта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Подводятся итоги дискуссий, интерпретируются результаты, полученные во второй фазе, происходит кристаллизация новых знаний. 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обобщающие групповые дискуссии, итоговый обзор или мини-лекция.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8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Практическое применение новых знаний</a:t>
                      </a: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Они закрепляются в ходе выполнения практических заданий; устанавливаются связи между новыми знаниями и требованиями рабочих ситуаций. 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Используемые методы: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составление плана действий, дискуссии, практическая отработка новых навыков, выездные практические занятия. 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91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507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Психогимнастика как метод в тренинге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0098"/>
            <a:ext cx="10515600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– это метод, при котором участники проявляют себя без помощи слов. Это специальные занятия, направленные на развитие и коррекцию различных сторон психики ребенка. В основе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психогимнастики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лежит игра, поэтому такие занятия органично принимаются детьми, вызывают у них радость, дают возможность для самовыражения, помогают преодолеть барьеры в общении, снимают психическое напряжение.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- метод, при котором участники проявляют себя и общаются без помощи слов. Это эффективное средство оптимизации социально перцептивной сферы личности, так как позволяет обратить внимание на "язык тела" и пространственно-временные характеристики общения.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Термин "психогимнастика" может иметь широкое и узкое значение. Психогимнастика в узком значении понимается как игры, этюды, в основе которых лежит использование двигательной экспрессии в качестве главного средства коммуникации в группе. Такого рода психогимнастика направлена на решение задач групповой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установление контакта, снятие напряжения, отработку обратных связей и т.д.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 широком смысле психогимнастика - это курс специальных занятий, направленных на развитие и коррекцию различных сторон психики человека как познавательной, так и эмоционально-личностной сферы.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606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как невербальный метод групповой работы предполагает выражение переживаний, эмоциональных состояний, проблем с помощью движений, мимики, пантомимики; позволяет клиентам проявлять себя и общаться без помощи слов. Это метод реконструктивной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цель которого - познание и изменение личности клиента.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включает в себя три части, характеризующиеся самостоятельными задачами и собственными методическими приемами: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Подготовительную.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Пантомимическую.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Заключительную.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Подготовительная часть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психогимнастического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занятия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  уменьшение напряжения участников группы;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снятие страхов и запретов;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развитие внимания;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развитие чувствительности к собственной двигательной активности, активности других людей;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сокращение эмоциональной дистанции между участниками группы;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    формирование способности выражать свои чувства, эмоциональные состояния, проблемы без слов и понимать невербальное поведение других людей.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12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32508"/>
            <a:ext cx="11035145" cy="622069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Как правило, подготовительная часть начинается с упражнений, направленных на развитие внимания. К такого рода упражнениям относятся: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  гимнастика с запаздыванием. Вся группа повторяет за одним из ее участников обычное гимнастическое упражнение, отставая от ведущего на одно движение. Темп упражнения постепенно нарастает;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передача ритма по кругу. Вслед за одним из участников все члены группы поочередно по кругу повторяют, хлопая в ладоши, заданный ритм;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передача движения по кругу. Один из участников группы начинает действие с воображаемым предметом таким образом, чтобы это действие можно было продолжить. Сосед продолжает это действие, таким образом, воображаемый предмет обходит весь круг;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    зеркало. Участники группы разбиваются на пары и по очереди повторяют движения своего партнера.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Другой вид упражнений направлен главным образом на снятие напряжения и состоит из простейших движений, например, "Я иду по воде" "Я иду по горячему песку", "Спешу на работу", "Возвращаюсь с работы", "Иду к врачу", "Иду на занятие группы" и т.д. Сюда же относятся упражнения по типу "третий лишний", для чего могут использоваться разнообразные подвижные игры.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Следующий тип упражнений направлен прежде всего на сокращение эмоциональной дистанции между участниками группы, на развитие сотрудничества и взаимопомощи. Здесь используются упражнения, предусматривающие непосредственный контакт, уменьшение пространственной дистанции - разойтись с партнером на узком мостике; сесть на стул, занятый другим человеком; успокоить обиженного человека; передать чувства по кругу. В последнем упражнении вся группа садится в круг и закрывает глаза. Один из ее участников передает какое-либо чувство своему соседу с помощью прикосновения. А тот, в свою очередь, должен передать это чувство дальше, своему соседу, сохранив его содержание, но выразив его с помощью собственных средств. Таким образом, одно и то же чувство, выраженное с помощью различных движений, прикосновений обходит весь круг. Такого рода упражнения способствуют развитию чувства безопасности у клиентов, доверия, эмоционального принятия друг друга.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27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Все перечисленные упражнения составляют подготовительную часть занятия, хотя на более поздних стадиях развития коррекционной группы могут нести и более важную содержательную нагрузку. В начале работы группы подготовительной части может отводиться больше половины времени всего занятия, а иногда и все занятие, поскольку напряжение, тревога, скованность клиента, страх перед неформальными контактами в непривычной ситуации усиливаются и необходимы упражнения, направленные на преодоление именно этих явлений.</a:t>
            </a:r>
          </a:p>
          <a:p>
            <a:r>
              <a:rPr lang="ru-RU" dirty="0"/>
              <a:t>Использование </a:t>
            </a:r>
            <a:r>
              <a:rPr lang="ru-RU" dirty="0" err="1"/>
              <a:t>психогимнастики</a:t>
            </a:r>
            <a:r>
              <a:rPr lang="ru-RU" dirty="0"/>
              <a:t> как самостоятельного метода коррекционной работы было предложено Г. </a:t>
            </a:r>
            <a:r>
              <a:rPr lang="ru-RU" dirty="0" err="1"/>
              <a:t>Юновой</a:t>
            </a:r>
            <a:r>
              <a:rPr lang="ru-RU" dirty="0"/>
              <a:t> в 1979 г. Психогимнастика Г. </a:t>
            </a:r>
            <a:r>
              <a:rPr lang="ru-RU" dirty="0" err="1"/>
              <a:t>Юновой</a:t>
            </a:r>
            <a:r>
              <a:rPr lang="ru-RU" dirty="0"/>
              <a:t> представляла</a:t>
            </a:r>
            <a:br>
              <a:rPr lang="ru-RU" dirty="0"/>
            </a:br>
            <a:r>
              <a:rPr lang="ru-RU" dirty="0"/>
              <a:t>собой модификацию для подростков </a:t>
            </a:r>
            <a:r>
              <a:rPr lang="ru-RU" dirty="0" err="1"/>
              <a:t>психодрамы</a:t>
            </a:r>
            <a:r>
              <a:rPr lang="ru-RU" dirty="0"/>
              <a:t> Д. Морено. По методике Г. </a:t>
            </a:r>
            <a:r>
              <a:rPr lang="ru-RU" dirty="0" err="1"/>
              <a:t>Юновой</a:t>
            </a:r>
            <a:r>
              <a:rPr lang="ru-RU" dirty="0"/>
              <a:t> каждое занятие, включая в себя ритмику, пантомимику, коллективные игры и танцы, состоит из трех фаз:</a:t>
            </a:r>
          </a:p>
          <a:p>
            <a:pPr marL="0" indent="0">
              <a:buNone/>
            </a:pPr>
            <a:r>
              <a:rPr lang="ru-RU" dirty="0"/>
              <a:t>1.   Снятие напряжения. Достигается с помощью различных вариантов бега, ходьбы, имеющих и социометрическое  значение: кого выбрать в напарники, с кем быть в одной команде и т.д.</a:t>
            </a:r>
          </a:p>
          <a:p>
            <a:pPr marL="0" indent="0">
              <a:buNone/>
            </a:pPr>
            <a:r>
              <a:rPr lang="ru-RU" dirty="0"/>
              <a:t>2.  Пантомимическая фаза. На этой фазе членам группы необходимо изобразить </a:t>
            </a:r>
            <a:r>
              <a:rPr lang="ru-RU" dirty="0" err="1"/>
              <a:t>невербально</a:t>
            </a:r>
            <a:r>
              <a:rPr lang="ru-RU" dirty="0"/>
              <a:t> свое поведение в случае, если в окно влезает вор, при боязни наступить в лужу и т.д.</a:t>
            </a:r>
          </a:p>
          <a:p>
            <a:pPr marL="0" indent="0">
              <a:buNone/>
            </a:pPr>
            <a:r>
              <a:rPr lang="ru-RU" dirty="0"/>
              <a:t>3.  Заключительная фаза закрепляет чувство принадлежности к группе, в ней используются различного рода коллективные игры и танцы.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75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требования к содержанию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55964"/>
            <a:ext cx="11062855" cy="572192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лекций и материалы систематизированных обзоров готовятся с учетом целей и задач программы и ряда методических требований. К ним, в частности, относятся: </a:t>
            </a:r>
          </a:p>
          <a:p>
            <a:pPr marL="0" indent="0" algn="just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Новизна информации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Содержание лекций и систематизированных обзоров включает в себя факты и идеи, которые с большой вероятностью неизвестны участникам тренинга, либо, если сообщаются известные факты и идеи, то новым может быть ракурс их рассмотрения или форма подачи. Критериями, определяющими степень новизны информации, сообщаемой участникам тренинга, может быть степень доступности информации для конкретной группы (информация, полученная из литературных и других источников, доступ к которым затруднен), степень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авторизованности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информации, включаемой в содержание лекций и сис­тематизированных обзоров, количество времени и слож­ность обработки данных, положенных в основу информационных сообщений. </a:t>
            </a:r>
          </a:p>
          <a:p>
            <a:pPr marL="342900" indent="-342900" algn="just">
              <a:buAutoNum type="arabicPeriod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Представление информации в разных модальностях с иллюстрированием ее в образной, метафорической и юмористической форм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е.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Юмористическая форма подачи информации самым тесным образом связана с вероятностью ее восприятия, юмор всегда маловероятен, и, следовательно, рефлекторно приковывает к себе внимание. Выделяются следующие типы юмористической коммуникации, направленной на решение проблем: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а) анекдоты, шутки, юмористические истории и притчи;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б) юмористические комментарии, неожиданные и удивляющие вопросы и замечания;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в) юмористическое иллюстрирование подвергаемых внутренней цензуре мыслей, чувств и фактов;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г) юмористическое оспаривание убеждении и точек зрения;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д) юмористическое выдвижение объяснений;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е) юмористические фантазии; </a:t>
            </a:r>
          </a:p>
          <a:p>
            <a:pPr marL="0" indent="0" algn="just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ж) юмористическое представление проблем </a:t>
            </a:r>
          </a:p>
          <a:p>
            <a:pPr marL="0" indent="0" algn="just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32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2672" y="734291"/>
            <a:ext cx="10515600" cy="553965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Адресное представление информации с учетом потреб­ностей группы в целом и отдельных участников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 этом случае информация обладает большей ценностью в глазах участников, так как кроме удовлетворения потребности в информации, которую И.П. Павлов называл одной из ведущих, у участников группы существуют многообразные потребности, связанные с актуальными для них целями. В связи с этим сообщаемая таким образом информация повышает вероятность достижения участниками тренинга собственных целей и включается в регуляцию деятельности. Кроме того, проектирование лекционных фрагментов с учетом выявленных потребностей обеспечивает эмоциональный характер ее восприятия, проживание, эмоциональную переработку получаемых сведений. </a:t>
            </a:r>
          </a:p>
          <a:p>
            <a:pPr algn="just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Систематизированные обзоры </a:t>
            </a:r>
            <a:endParaRPr lang="ru-RU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Систематизированные обзоры представляют собой письменный текст, в котором в компактной форме представлена отвечающая целям и задачам тренинга информация. В систематизированный обзор может быть включена информация, отражающая положение дел в организации, где проходит тренинг, сведения, отражающие психологическую природу феномена, подлежащего изменению в тренинге, описания вариантов использования способов деятельности, организации принятия решений и т.д. В интересах переноса результатов тренинга систематизированные опросы передаются участникам тренинга и они могут воспользоваться их содержанием впоследствии. </a:t>
            </a:r>
          </a:p>
          <a:p>
            <a:pPr algn="just"/>
            <a:r>
              <a:rPr 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5. Программированные инструкции </a:t>
            </a:r>
            <a:endParaRPr lang="ru-RU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Программированные инструкции содержат группы заданий, относящихся к апробированию полученных в тренинге представлений в умственных действиях, а также дают возможность получения обратной связи о правильности и эффективно­сти принятых решений и предпринятых действий. В начале и в конце инструкции приводятся образцы выполнения заданий и краткие комментарии к ним. Обратная связь в программированных инструкциях может содержаться как в информации о временных стандартах, правильности и точности выполнения отдельного задания, так и по завершении работы со всей сово­купностью задании. Примером программированных инструкций могут служить сборники задании для развития креативности, разработанные К.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Крачфилдом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задания для тренировки приемов активного слушания. 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4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13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Рекомендуемая 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6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Петровская Л.А. Теоретические и методологические проблемы социально-психологического тренинга. – М.: Изд-во МГУ, 1982. – 168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литература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1. Большаков В.Ю. Психотренинг. СПб.: Социально-психологический центр, 1994. – 316с.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Бакли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Р.,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Кейпл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Дж. Теория и практика тренинга. – СПб.: Питер, 2002. – 352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Ментс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Морри Эффективный тренинг с помощью ролевых игр. – СПб: Питер, 2001.–208с.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Петрушин С.В. Психологический тренинг в многочисленной группе. – М.: Академический проект, 2000. – 256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 в тренинге / Под редакцией Н.Ю. Хрящевой. – СПБ.: Речь, Институт тренинга, 2000. – 256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Рейс Ф., Смит Б. 500 лучших советов тренеру. – СПб.: Питер, 2001. –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Торн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Маккей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Д. Тренинг. Настольная книга тренера. – СПб.: Питер, 2001. – 208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Робер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М.,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Тильман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Ф. Психология индивида и группы. – М., 1988.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Фопель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К. Психологические группы: Рабочие материалы для ведущего: Практическое пособие. – М.: Генезис, 2000. – 256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Ли Д. Практика группового тренинга. – СПб.: Питер, 2001 – 224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Практикум по СПТ под ред.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Парыгина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Б.Д. – СПб., 1990. </a:t>
            </a:r>
          </a:p>
          <a:p>
            <a:pPr marL="514350" indent="-514350">
              <a:buFont typeface="+mj-lt"/>
              <a:buAutoNum type="arabicPeriod"/>
            </a:pP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38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>
            <a:normAutofit fontScale="90000"/>
          </a:bodyPr>
          <a:lstStyle/>
          <a:p>
            <a:r>
              <a:rPr lang="ru-RU" dirty="0"/>
              <a:t>ЦЕЛИ ТРЕНИНГА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8473"/>
            <a:ext cx="10515600" cy="5276417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Эллиот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Аронсон считает, что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главная цель тренинговых групп —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развитие готовности к исследованию собственно­го поведения, повышение социальной компетентности и откры­тости в межличностных отношениях, обучение сотрудничеству и конструктивному разрешению конфликтов.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Кьелл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Рудестам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отмечает, что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цели групповой работы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могут быть самыми разнообразными. Они могут задаваться извне и оп­ределяться потребностями ее участников. В этом плане, в одном случае в качестве цели может выступать вполне определенное желание группы людей улучшить свое самочувствие, а в дру­гом — самореализация.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14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тренинга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Основной задачей тренинга с точки зрения личностного роста является развитие всех подструктур личностного самосознания. А именно: 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когнитивной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— уточнение, конкретизация и расширение системы знаний о себе, своего Я- образа как личности;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аффективной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выработка позитивного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самоотношения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адекватное оценивание своих возможностей и потенциалов;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поведенческой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— закрепление собственной Я-концепции в конкретных ситуациях взаимодействия и общения, отработка навыков эффективной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саморегуляции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45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89196" y="185215"/>
            <a:ext cx="7073348" cy="48964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разработки тренером СПТ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346" y="866395"/>
            <a:ext cx="4712974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1.Выяснение актуальности проблематики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4393" y="1474822"/>
            <a:ext cx="4031083" cy="5076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2.Выбор целевой группы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00545" y="1960978"/>
            <a:ext cx="5999019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3.Формулирование цепляющей и актуальной темы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67985" y="2548097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4.Постановка целей, задач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60416" y="3118195"/>
            <a:ext cx="8229602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5.Временные границы (количество встреч и время одной встречи)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395855" y="5956735"/>
            <a:ext cx="358832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10Разработка мониторинга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7833" y="3694704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6.Разработка концепции тренинга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85629" y="4281767"/>
            <a:ext cx="403528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7.Составление плана тренинга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92805" y="4822374"/>
            <a:ext cx="6968837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8.Подбор упражнений  или разработка авторского содержания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29156" y="5372050"/>
            <a:ext cx="5990280" cy="575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9.Учет практико-ориентированных рекомендаций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20492" y="430035"/>
            <a:ext cx="4932218" cy="223138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Каждая встреча делится на сессии, продолжительностью 1,5 часа с 10-15 минутными перерывами и одним большим перерывом.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встреч.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Обычно общее количество часов разделяют на 5-7 встреч, отсюда рассчитывается и время одной встречи, обычно оно составляет 6-8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Периодичность встреч.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1. Интенсивная работа — предполагает 4-5 встреч по 7-8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2. Менее интенсивная работа — строится из расчета 1 встреча в неделю по 4-5 часов. </a:t>
            </a:r>
          </a:p>
          <a:p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3. Марафоны — встречи бывают редкими, но долгими — весь день или круглые сутки с небольшими перерывами для отдыха и сна. Обычно программа включает 3-х </a:t>
            </a:r>
            <a:r>
              <a:rPr lang="ru-RU" sz="900" dirty="0" err="1">
                <a:latin typeface="Arial" panose="020B0604020202020204" pitchFamily="34" charset="0"/>
                <a:cs typeface="Arial" panose="020B0604020202020204" pitchFamily="34" charset="0"/>
              </a:rPr>
              <a:t>дневный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 режим работы; 1-й и 2-й дни по 8-12 часов, 3-й день — 24 часа. 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Марафон — это экстремальный вариант групповой работы, предложенный Фредом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Столлером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и Джорджем Бахом, работавшими в психоаналитически ориентированных группах, где экспериментировали с различными нетрадиционными терапевтическим методами. </a:t>
            </a:r>
          </a:p>
        </p:txBody>
      </p:sp>
      <p:cxnSp>
        <p:nvCxnSpPr>
          <p:cNvPr id="14" name="Прямая со стрелкой 13"/>
          <p:cNvCxnSpPr>
            <a:endCxn id="3" idx="2"/>
          </p:cNvCxnSpPr>
          <p:nvPr/>
        </p:nvCxnSpPr>
        <p:spPr>
          <a:xfrm flipV="1">
            <a:off x="9684327" y="2661415"/>
            <a:ext cx="2274" cy="476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45873" y="6188760"/>
            <a:ext cx="2707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Ведение дневников участниками группы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8104909" y="6311870"/>
            <a:ext cx="2909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053" y="722847"/>
            <a:ext cx="4169618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ештальтподход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Ф.Перлз</a:t>
            </a:r>
            <a:r>
              <a:rPr lang="ru-RU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4054" y="2214772"/>
            <a:ext cx="4169618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Группы транзакционного анализа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4053" y="3494409"/>
            <a:ext cx="4169618" cy="58477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Психодраматический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подход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Дж.Морено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054" y="2774509"/>
            <a:ext cx="4169618" cy="58477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Групп аналитический подход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(Зигмунд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Фоулкс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73500" y="4276590"/>
            <a:ext cx="421598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Телесно-ориентированный подход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0" y="5064231"/>
            <a:ext cx="3624471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Технологический подход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5603782"/>
            <a:ext cx="2761252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Ассоциативный подход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6157780"/>
            <a:ext cx="2761252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Тренерский кубизм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0" y="5565747"/>
            <a:ext cx="3704284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Потребительские мосты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0" y="6171928"/>
            <a:ext cx="3704283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Спонтанный тренинг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73500" y="5491204"/>
            <a:ext cx="4200171" cy="101566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Поведенческий  подход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/>
              <a:t>А.Бандура</a:t>
            </a:r>
            <a:r>
              <a:rPr lang="ru-RU" dirty="0"/>
              <a:t>, </a:t>
            </a:r>
            <a:r>
              <a:rPr lang="ru-RU" dirty="0" err="1"/>
              <a:t>Э.Л.Торындайк</a:t>
            </a:r>
            <a:r>
              <a:rPr lang="ru-RU" dirty="0"/>
              <a:t>, </a:t>
            </a:r>
            <a:r>
              <a:rPr lang="ru-RU" dirty="0" err="1"/>
              <a:t>Скинер</a:t>
            </a:r>
            <a:r>
              <a:rPr lang="ru-RU" dirty="0"/>
              <a:t>, Дж. </a:t>
            </a:r>
            <a:r>
              <a:rPr lang="ru-RU" dirty="0" err="1"/>
              <a:t>Роттер</a:t>
            </a:r>
            <a:r>
              <a:rPr lang="ru-RU" dirty="0"/>
              <a:t>, </a:t>
            </a:r>
            <a:r>
              <a:rPr lang="ru-RU" dirty="0" err="1"/>
              <a:t>У.Мишеп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04053" y="1361789"/>
            <a:ext cx="4169618" cy="7386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Психодинамический  подход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Большаков В.Ю.,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Э.Берн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/>
              <a:t>З.Фрейд</a:t>
            </a:r>
            <a:r>
              <a:rPr lang="ru-RU" sz="1200" dirty="0"/>
              <a:t>, Юнг К.Г,</a:t>
            </a:r>
          </a:p>
          <a:p>
            <a:r>
              <a:rPr lang="ru-RU" sz="1200" dirty="0"/>
              <a:t>Адлер, </a:t>
            </a:r>
            <a:r>
              <a:rPr lang="ru-RU" sz="1200" dirty="0" err="1"/>
              <a:t>Хорни</a:t>
            </a:r>
            <a:r>
              <a:rPr lang="ru-RU" sz="1200" dirty="0"/>
              <a:t> К, </a:t>
            </a:r>
            <a:r>
              <a:rPr lang="ru-RU" sz="1200" dirty="0" err="1"/>
              <a:t>Фромм</a:t>
            </a:r>
            <a:r>
              <a:rPr lang="ru-RU" sz="1200" dirty="0"/>
              <a:t> Э.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3500" y="4885456"/>
            <a:ext cx="421598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Гуманистический подход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К.Роджерс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571942" y="4965909"/>
            <a:ext cx="4069623" cy="30777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Сидоренко Е.В.</a:t>
            </a:r>
            <a:endParaRPr lang="ru-RU" sz="1400" i="1" dirty="0"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>
            <a:fillRect/>
          </a:stretch>
        </p:blipFill>
        <p:spPr>
          <a:xfrm>
            <a:off x="5558086" y="415991"/>
            <a:ext cx="6448386" cy="451605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525566" y="20838"/>
            <a:ext cx="2092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Вачков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И.В.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7107382" y="5248897"/>
            <a:ext cx="1274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051964" y="5248897"/>
            <a:ext cx="1330036" cy="354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996545" y="5269880"/>
            <a:ext cx="1491072" cy="84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999155" y="5292704"/>
            <a:ext cx="232918" cy="263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907796" y="5251668"/>
            <a:ext cx="365840" cy="868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/>
          <p:nvPr/>
        </p:nvCxnSpPr>
        <p:spPr>
          <a:xfrm rot="16200000" flipH="1">
            <a:off x="4429155" y="3800062"/>
            <a:ext cx="1948239" cy="858979"/>
          </a:xfrm>
          <a:prstGeom prst="bentConnector3">
            <a:avLst>
              <a:gd name="adj1" fmla="val 1147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38" idx="1"/>
          </p:cNvCxnSpPr>
          <p:nvPr/>
        </p:nvCxnSpPr>
        <p:spPr>
          <a:xfrm rot="5400000" flipH="1" flipV="1">
            <a:off x="5117333" y="187125"/>
            <a:ext cx="420631" cy="3958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Соединительная линия уступом 60"/>
          <p:cNvCxnSpPr/>
          <p:nvPr/>
        </p:nvCxnSpPr>
        <p:spPr>
          <a:xfrm rot="10800000" flipV="1">
            <a:off x="4373670" y="808967"/>
            <a:ext cx="269113" cy="1632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231886" y="115969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190325" y="1999545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196577" y="2666895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210432" y="3359284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251998" y="526988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4251994" y="4022987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4265848" y="4646420"/>
            <a:ext cx="0" cy="215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16854" y="279982"/>
            <a:ext cx="4441737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Когнитивно-бихевиориальный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endParaRPr lang="ru-RU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 rot="16200000">
            <a:off x="1970201" y="3308647"/>
            <a:ext cx="5872817" cy="4462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Подходы в проведении тренинга</a:t>
            </a:r>
          </a:p>
        </p:txBody>
      </p:sp>
    </p:spTree>
    <p:extLst>
      <p:ext uri="{BB962C8B-B14F-4D97-AF65-F5344CB8AC3E}">
        <p14:creationId xmlns:p14="http://schemas.microsoft.com/office/powerpoint/2010/main" val="255592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 rot="16200000">
            <a:off x="2315245" y="3104409"/>
            <a:ext cx="6537226" cy="6336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ВИДЫ ПРОВЕДЕНИЯ ТРЕНИНГА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057" y="654156"/>
            <a:ext cx="4760094" cy="952560"/>
          </a:xfrm>
          <a:prstGeom prst="round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1. Группа психолого-педагогической помощи</a:t>
            </a:r>
          </a:p>
          <a:p>
            <a:r>
              <a:rPr lang="ru-RU" sz="1000" u="sng" dirty="0">
                <a:latin typeface="Arial" panose="020B0604020202020204" pitchFamily="34" charset="0"/>
                <a:cs typeface="Arial" panose="020B0604020202020204" pitchFamily="34" charset="0"/>
              </a:rPr>
              <a:t>Формы: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самопомощи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поддержки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Группа личностного роста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Психотерапевтическая группа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6945" y="1780533"/>
            <a:ext cx="4760094" cy="1591525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2</a:t>
            </a:r>
            <a:r>
              <a:rPr lang="ru-RU" sz="1000" b="1" dirty="0"/>
              <a:t>.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тренинги:</a:t>
            </a:r>
          </a:p>
          <a:p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ПОДВИДЫ: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 навыков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 умений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Социально-психологический тренинг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Тренинги формирования команды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Групповой </a:t>
            </a:r>
            <a:r>
              <a:rPr lang="ru-RU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коучинг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Системный комплексно-комбинированный тренинг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Тренинг личностного роста 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3223" y="3431607"/>
            <a:ext cx="4706698" cy="362608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3. Групповая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психокоррекция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0287" y="3904610"/>
            <a:ext cx="4709634" cy="289977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4. Групповая реабилитация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036" y="152644"/>
            <a:ext cx="4184073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КЛАССИФИКАЦИЯ Емельянова Е.В.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05528" y="211643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КЛАССИФИКАЦИЯ </a:t>
            </a:r>
            <a:r>
              <a:rPr lang="ru-RU" dirty="0" err="1">
                <a:solidFill>
                  <a:srgbClr val="FF0000"/>
                </a:solidFill>
              </a:rPr>
              <a:t>Р.Кочунас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06836" y="908686"/>
            <a:ext cx="5818909" cy="59635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1.Группы встреч и 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Т-группы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темоцентированные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группы)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06836" y="1792353"/>
            <a:ext cx="5818909" cy="59635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Группы, ориентированные на решение задач, или группы решения проблем </a:t>
            </a:r>
            <a:r>
              <a:rPr lang="ru-RU" dirty="0"/>
              <a:t>(консультирования)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06836" y="2547990"/>
            <a:ext cx="5818909" cy="208324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3. Лечебные группы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Типы лечебных групп: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СТАЦИОНАРНЫЕ ГРУППЫ: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а) группы клиентов, попавших клинику в результате острых изменений психического состояния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б) группы хронических пациентов (шизофрения, депрессия)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в) группы персонала и пациентов (клиенты одной палаты)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АМБУЛАТОРНЫЕ ГРУППЫ: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а) Межличностные и динамические группы (решение проблем)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б) Группы изменения поведения и обучения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в) Группы реабилитации (дневные стационары)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06836" y="4886737"/>
            <a:ext cx="5597236" cy="273059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4. Группы самопомощи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06836" y="5337786"/>
            <a:ext cx="5597236" cy="289184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5. Группы поддержки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06836" y="5804960"/>
            <a:ext cx="5597236" cy="267101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6. Группы психологического просвещения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06836" y="6250052"/>
            <a:ext cx="5597236" cy="275439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7. Клинические психотерапевтические группы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1526982" y="1537855"/>
            <a:ext cx="0" cy="374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526982" y="2388703"/>
            <a:ext cx="0" cy="198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1526982" y="4631230"/>
            <a:ext cx="0" cy="255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1526982" y="5159796"/>
            <a:ext cx="0" cy="17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1526982" y="5626970"/>
            <a:ext cx="0" cy="17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1526982" y="6072061"/>
            <a:ext cx="0" cy="177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01181" y="396309"/>
            <a:ext cx="13855" cy="29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09601" y="1533501"/>
            <a:ext cx="0" cy="314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54182" y="3101295"/>
            <a:ext cx="13854" cy="322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26472" y="3616616"/>
            <a:ext cx="13855" cy="286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4708" y="4245100"/>
            <a:ext cx="4420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Коттлер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Дж., Браун Р. 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86690" y="4574324"/>
            <a:ext cx="4049835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встреч»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86690" y="5014861"/>
            <a:ext cx="4049835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«Тематическая группа»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86690" y="5455398"/>
            <a:ext cx="4037903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консультирования»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86691" y="5895935"/>
            <a:ext cx="4003456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«Психотерапевтическая группа»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86690" y="6327263"/>
            <a:ext cx="4003457" cy="36260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«Группа самопомощи и поддержки»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6206836" y="1011382"/>
            <a:ext cx="0" cy="549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/>
          <p:nvPr/>
        </p:nvCxnSpPr>
        <p:spPr>
          <a:xfrm rot="10800000" flipV="1">
            <a:off x="6206837" y="494619"/>
            <a:ext cx="1870582" cy="402112"/>
          </a:xfrm>
          <a:prstGeom prst="bentConnector3">
            <a:avLst>
              <a:gd name="adj1" fmla="val 50000"/>
            </a:avLst>
          </a:prstGeom>
          <a:ln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51845" y="651178"/>
            <a:ext cx="25230" cy="33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stCxn id="12" idx="1"/>
          </p:cNvCxnSpPr>
          <p:nvPr/>
        </p:nvCxnSpPr>
        <p:spPr>
          <a:xfrm rot="10800000" flipV="1">
            <a:off x="254608" y="337309"/>
            <a:ext cx="313429" cy="311837"/>
          </a:xfrm>
          <a:prstGeom prst="bentConnector3">
            <a:avLst>
              <a:gd name="adj1" fmla="val 103044"/>
            </a:avLst>
          </a:prstGeom>
          <a:ln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59942" y="4631230"/>
            <a:ext cx="26747" cy="2021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>
            <a:stCxn id="3" idx="1"/>
          </p:cNvCxnSpPr>
          <p:nvPr/>
        </p:nvCxnSpPr>
        <p:spPr>
          <a:xfrm rot="10800000" flipH="1" flipV="1">
            <a:off x="314708" y="4414377"/>
            <a:ext cx="545234" cy="617116"/>
          </a:xfrm>
          <a:prstGeom prst="bentConnector4">
            <a:avLst>
              <a:gd name="adj1" fmla="val -41927"/>
              <a:gd name="adj2" fmla="val 101881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4613564" y="396309"/>
            <a:ext cx="611881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942271" y="337309"/>
            <a:ext cx="1830129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4561160" y="4414377"/>
            <a:ext cx="731080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36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330" y="35592"/>
            <a:ext cx="10515600" cy="36916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проведения тренинга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0731" y="824225"/>
            <a:ext cx="3556867" cy="95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b="1" dirty="0"/>
              <a:t>ВВОДНЫЙ </a:t>
            </a:r>
            <a:r>
              <a:rPr lang="ru-RU" dirty="0"/>
              <a:t>эта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(ОРИЕНТИРОВОЧНЫЙ)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1031" y="3255555"/>
            <a:ext cx="3516567" cy="10877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2. </a:t>
            </a:r>
            <a:r>
              <a:rPr lang="ru-RU" b="1" dirty="0"/>
              <a:t>ОСНОВНОЙ</a:t>
            </a:r>
            <a:r>
              <a:rPr lang="ru-RU" dirty="0"/>
              <a:t> этап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(АКТИВИЗАЦИЯ,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ОВЛАДЕНИЯ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НОВЫМИ СПОСОБАМИ)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732" y="5453595"/>
            <a:ext cx="3556867" cy="8917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dirty="0"/>
              <a:t>3. </a:t>
            </a:r>
            <a:r>
              <a:rPr lang="ru-RU" b="1" dirty="0"/>
              <a:t>ЗАКЛЮЧИТЕЛЬНЫЙ</a:t>
            </a:r>
            <a:r>
              <a:rPr lang="ru-RU" dirty="0"/>
              <a:t>  этап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(ОБРАТНАЯ СВЯЗЬ)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2239597" y="3620755"/>
            <a:ext cx="6012825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81467" y="859552"/>
            <a:ext cx="4610533" cy="570583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Упражнение-разогревы</a:t>
            </a:r>
          </a:p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(разминки,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психогимнастика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энергизатор)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30836" y="3134726"/>
            <a:ext cx="4406613" cy="381612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Основные (тематические) упражнения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716112" y="3651748"/>
            <a:ext cx="4475888" cy="290200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Упражнения-вызовы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проблематизирующие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83488" y="6074354"/>
            <a:ext cx="3701385" cy="542058"/>
          </a:xfrm>
          <a:prstGeom prst="round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Упражнения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саморефлексию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endCxn id="5" idx="0"/>
          </p:cNvCxnSpPr>
          <p:nvPr/>
        </p:nvCxnSpPr>
        <p:spPr>
          <a:xfrm>
            <a:off x="1879164" y="1826184"/>
            <a:ext cx="20151" cy="1429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6" idx="0"/>
          </p:cNvCxnSpPr>
          <p:nvPr/>
        </p:nvCxnSpPr>
        <p:spPr>
          <a:xfrm flipH="1">
            <a:off x="1879166" y="4343337"/>
            <a:ext cx="20149" cy="1110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15084" y="1613137"/>
            <a:ext cx="552236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МИНИ-ЛЕКЦИЯ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706049" y="4062062"/>
            <a:ext cx="4475888" cy="542058"/>
          </a:xfrm>
          <a:prstGeom prst="roundRect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Упражнения, направленные на получение опыта, соответствующего содержательной цели тренинга.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33807" y="2327210"/>
            <a:ext cx="130856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!!!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 ОСНОВНОЕ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329306" y="2313865"/>
            <a:ext cx="2662671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Другие ДОПОЛНИТЕЛЬНЫЕ,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закрепляющие ЗУН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23623" y="1160122"/>
            <a:ext cx="181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Индивидуально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08531" y="2986148"/>
            <a:ext cx="181111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Индивидуально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парах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тройках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малых группах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группе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57598" y="5604005"/>
            <a:ext cx="181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Индивидуальная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Групповая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12910" y="5216500"/>
            <a:ext cx="6624539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Технологии: РЕФЛЕКСИЯ,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Дебрифинг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»/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выдаивание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знаний,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Фитбэк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», «Катарсис»/эмоциональное очищение</a:t>
            </a:r>
          </a:p>
        </p:txBody>
      </p:sp>
      <p:cxnSp>
        <p:nvCxnSpPr>
          <p:cNvPr id="34" name="Прямая со стрелкой 33"/>
          <p:cNvCxnSpPr>
            <a:stCxn id="21" idx="3"/>
            <a:endCxn id="23" idx="1"/>
          </p:cNvCxnSpPr>
          <p:nvPr/>
        </p:nvCxnSpPr>
        <p:spPr>
          <a:xfrm flipV="1">
            <a:off x="8742373" y="2575475"/>
            <a:ext cx="586933" cy="44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 descr="C:\2012-2013 уч год 151112\фото 2012-2013г\Фото Артек 13\Артек 3-4 день\SAM_428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601" y="568102"/>
            <a:ext cx="1059074" cy="734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Рисунок 38" descr="C:\Users\Зухра\Desktop\Без названия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992" y="2567779"/>
            <a:ext cx="1494325" cy="94855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TextBox 39"/>
          <p:cNvSpPr txBox="1"/>
          <p:nvPr/>
        </p:nvSpPr>
        <p:spPr>
          <a:xfrm>
            <a:off x="5597130" y="4805949"/>
            <a:ext cx="207623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ШЕРИНГ/обсуждение  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8730184" y="2619597"/>
            <a:ext cx="596849" cy="149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8792096" y="2426488"/>
            <a:ext cx="534937" cy="179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 descr="C:\Users\Зухра\Desktop\YGE5MsW1ek_136436797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3" y="822593"/>
            <a:ext cx="715926" cy="959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Рисунок 50" descr="C:\Users\Зухра\Desktop\YGE5MsW1ek_1364367972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15" y="3345159"/>
            <a:ext cx="697169" cy="929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Рисунок 57" descr="C:\Users\Зухра\Desktop\YGE5MsW1ek_136436797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5528800"/>
            <a:ext cx="471726" cy="741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990" y="3851110"/>
            <a:ext cx="1346329" cy="9386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153" y="1356110"/>
            <a:ext cx="917226" cy="778363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-20088" y="2120205"/>
            <a:ext cx="12212088" cy="30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0" y="5029730"/>
            <a:ext cx="12137449" cy="41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0" r="100000"/>
                    </a14:imgEffect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613" y="5859845"/>
            <a:ext cx="1078633" cy="9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3" name="Прямая со стрелкой 52"/>
          <p:cNvCxnSpPr/>
          <p:nvPr/>
        </p:nvCxnSpPr>
        <p:spPr>
          <a:xfrm>
            <a:off x="6566176" y="3499398"/>
            <a:ext cx="10408" cy="3275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 descr="200px-For_schools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638153" y="5885784"/>
            <a:ext cx="1217155" cy="83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3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000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проведения тренинга(</a:t>
            </a:r>
            <a:r>
              <a:rPr lang="ru-RU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Шепелева</a:t>
            </a:r>
            <a:r>
              <a:rPr lang="ru-RU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Л.Н. с.5)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654" y="1174461"/>
            <a:ext cx="10515600" cy="4351338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Первый этап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Организационный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– ориентация в специфике тренинга как метода обучения; первичная диагностика ожиданий участников; выявление и коррекция мотивации участников.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Второй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самоопределение членов группы и определение группой целей своей работы; создание в группе такой атмосферы, которая способствовала бы самопознанию и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самопроявлению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дестабилизация стереотипных представлений о себе и мотивах своего поведения; актуализация каждым своей профессионально-педагогической позиции.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Третий этап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– переосмысление представлений о себе на основе обратной связи, анализа происходящего в группе и рефлексии; расширение сферы осознаваемого в понимании поступков другого; формирование чувствительности к невербальным средствам общения; отработка эффективных средств общения.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Четвертый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проектирование и конструирование каждым участником эффективных средств общения; отработка индивидуальных стратегий и тактик эффективного педагогического общения.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Пятый этап –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рефлексия изменений, происшедших в участниках группы за время тренинга; прогнозирование будущих жизненных планов участниками группы.</a:t>
            </a:r>
          </a:p>
          <a:p>
            <a:pPr marL="0" indent="0" algn="just">
              <a:buNone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Каждая встреча обеспечена некоторым набором психотехнических процедур. Однако их применение не является обязательным. Консультант должен чувствовать потребности участников.</a:t>
            </a:r>
          </a:p>
          <a:p>
            <a:pPr algn="just"/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64727" y="6181589"/>
            <a:ext cx="74121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http://www.litres.ru/pages/biblio_book/?art=585195</a:t>
            </a:r>
          </a:p>
          <a:p>
            <a:r>
              <a:rPr lang="ru-RU" sz="1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Шепелева</a:t>
            </a:r>
            <a:r>
              <a:rPr lang="ru-RU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Л.Н.  Программы социально-психологических тренингов»: Питер; Санкт-Петербург; 2011.-68 с.</a:t>
            </a:r>
          </a:p>
        </p:txBody>
      </p:sp>
    </p:spTree>
    <p:extLst>
      <p:ext uri="{BB962C8B-B14F-4D97-AF65-F5344CB8AC3E}">
        <p14:creationId xmlns:p14="http://schemas.microsoft.com/office/powerpoint/2010/main" val="143110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4695</Words>
  <Application>Microsoft Office PowerPoint</Application>
  <PresentationFormat>Широкоэкранный</PresentationFormat>
  <Paragraphs>361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ПОНЯТИЕ «Тренинговые группы» </vt:lpstr>
      <vt:lpstr>ЦЕЛИ ТРЕНИНГА </vt:lpstr>
      <vt:lpstr>Задача тренинга </vt:lpstr>
      <vt:lpstr>Технология разработки тренером СПТ</vt:lpstr>
      <vt:lpstr>Презентация PowerPoint</vt:lpstr>
      <vt:lpstr>Презентация PowerPoint</vt:lpstr>
      <vt:lpstr>Технология проведения тренинга </vt:lpstr>
      <vt:lpstr>Технология проведения тренинга(Шепелева Л.Н. с.5)  </vt:lpstr>
      <vt:lpstr>Особенности упражнений </vt:lpstr>
      <vt:lpstr>Комплектование состава тренинговой группы</vt:lpstr>
      <vt:lpstr>Не рекомендуется включать в группу:  </vt:lpstr>
      <vt:lpstr>Методические рекомендации подбора или разработки упражнений</vt:lpstr>
      <vt:lpstr>Основные принципы поведения ведущего тренинговой группы</vt:lpstr>
      <vt:lpstr>Презентация PowerPoint</vt:lpstr>
      <vt:lpstr>Презентация PowerPoint</vt:lpstr>
      <vt:lpstr>Презентация PowerPoint</vt:lpstr>
      <vt:lpstr>Основные функции ведущего тренинговой группы</vt:lpstr>
      <vt:lpstr>Презентация PowerPoint</vt:lpstr>
      <vt:lpstr>Методы проведения тренинга (Д.Киркпатрик)</vt:lpstr>
      <vt:lpstr>Психогимнастика как метод в тренинге</vt:lpstr>
      <vt:lpstr>Презентация PowerPoint</vt:lpstr>
      <vt:lpstr>Презентация PowerPoint</vt:lpstr>
      <vt:lpstr>Презентация PowerPoint</vt:lpstr>
      <vt:lpstr>Методические требования к содержанию лекции</vt:lpstr>
      <vt:lpstr>Презентация PowerPoint</vt:lpstr>
      <vt:lpstr>Рекомендуемая литература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Зухра</dc:creator>
  <cp:lastModifiedBy>Долорес Нургалиева</cp:lastModifiedBy>
  <cp:revision>169</cp:revision>
  <dcterms:created xsi:type="dcterms:W3CDTF">2016-10-26T13:44:15Z</dcterms:created>
  <dcterms:modified xsi:type="dcterms:W3CDTF">2022-01-27T14:06:29Z</dcterms:modified>
</cp:coreProperties>
</file>